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handoutMasterIdLst>
    <p:handoutMasterId r:id="rId23"/>
  </p:handoutMasterIdLst>
  <p:sldIdLst>
    <p:sldId id="303" r:id="rId2"/>
    <p:sldId id="304" r:id="rId3"/>
    <p:sldId id="301" r:id="rId4"/>
    <p:sldId id="566" r:id="rId5"/>
    <p:sldId id="567" r:id="rId6"/>
    <p:sldId id="569" r:id="rId7"/>
    <p:sldId id="570" r:id="rId8"/>
    <p:sldId id="571" r:id="rId9"/>
    <p:sldId id="565" r:id="rId10"/>
    <p:sldId id="568" r:id="rId11"/>
    <p:sldId id="572" r:id="rId12"/>
    <p:sldId id="573" r:id="rId13"/>
    <p:sldId id="551" r:id="rId14"/>
    <p:sldId id="576" r:id="rId15"/>
    <p:sldId id="577" r:id="rId16"/>
    <p:sldId id="578" r:id="rId17"/>
    <p:sldId id="579" r:id="rId18"/>
    <p:sldId id="580" r:id="rId19"/>
    <p:sldId id="582" r:id="rId20"/>
    <p:sldId id="581" r:id="rId2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33"/>
    <p:restoredTop sz="75349"/>
  </p:normalViewPr>
  <p:slideViewPr>
    <p:cSldViewPr snapToGrid="0" snapToObjects="1">
      <p:cViewPr varScale="1">
        <p:scale>
          <a:sx n="112" d="100"/>
          <a:sy n="112" d="100"/>
        </p:scale>
        <p:origin x="784"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8/23/22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8/23/22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Start 11:02 AM</a:t>
            </a:r>
          </a:p>
          <a:p>
            <a:endParaRPr lang="en-US" dirty="0">
              <a:sym typeface="Wingdings" pitchFamily="2" charset="2"/>
            </a:endParaRPr>
          </a:p>
          <a:p>
            <a:r>
              <a:rPr lang="en-US" dirty="0">
                <a:sym typeface="Wingdings" pitchFamily="2" charset="2"/>
              </a:rPr>
              <a:t>Hello and welcome to the R/Medicine pre-conference workshop Intro to R for Clinical Data!</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if not enabled] We will make heavy use of the Non-verbal feedback functionality of Zoom. At various points, I will ask you to click "Yes" to let me know I can keep going. What I mean by that is to click the green circle with the check mark in the Participants window.</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41119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the Chat window as the primary communication tool, primarily to get help if you get stuck with a technical issue. Please note that the presenter can't present and monitor the chat at the same time, so please don't send me private messages. Instead, post to Everyone, briefly describing the problem you have, and you will be helped by one of our </a:t>
            </a:r>
            <a:r>
              <a:rPr lang="en-US" dirty="0" err="1"/>
              <a:t>TAs.</a:t>
            </a:r>
            <a:endParaRPr lang="en-US" dirty="0"/>
          </a:p>
          <a:p>
            <a:endParaRPr lang="en-US" dirty="0"/>
          </a:p>
          <a:p>
            <a:r>
              <a:rPr lang="en-US" dirty="0"/>
              <a:t>I also want to set expectations for help here. We have more than 100 participants today, and so please only ask for help if you need technical assistance with Zoom or the training environment. If you have a question about the material, we encourage you to write it down and ask during the breaks, or after the workshop. </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211400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first interactive exercise! </a:t>
            </a:r>
          </a:p>
          <a:p>
            <a:endParaRPr lang="en-US" dirty="0"/>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94127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a gentle introduction to data science designed for healthcare professionals and clinical researchers who don't have a background in programming. This slide shows a high-level conceptual framework of the most important steps of the data analysis process. You always start by importing data and cleaning or "tidying" it up. Then you start an iterative process of exploratory data analysis, which usually requires some data transformation. The main ways you gain knowledge from your data are visualization and modeling. Finally, you need to communicate your results. </a:t>
            </a:r>
          </a:p>
          <a:p>
            <a:endParaRPr lang="en-US" dirty="0"/>
          </a:p>
          <a:p>
            <a:r>
              <a:rPr lang="en-US" dirty="0"/>
              <a:t>We will introduce the basics of all of these steps today, with the exception of modeling because that’s a bit out of scope for this very basic intro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09673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introduce new concepts with lecture slides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913501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practice these new skills with timed interactive coding exercises. You will work in a training environment on the web that we specifically set up for this course. </a:t>
            </a:r>
          </a:p>
          <a:p>
            <a:endParaRPr lang="en-US" dirty="0"/>
          </a:p>
          <a:p>
            <a:r>
              <a:rPr lang="en-US" dirty="0"/>
              <a:t>It's important to note that these exercises are timed. It's not essential that you finish each exercise, but it's essential that you try. When the time is up, we ask that everyone stop working and return to the main session. We will then live code the exercise to catch everyone up.</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578658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more serious thing we need to point out, since this is an interactive course - we want to provide a welcoming and supportive environment for all people, regardless of background or identity.</a:t>
            </a:r>
          </a:p>
          <a:p>
            <a:endParaRPr lang="en-US" sz="1200" b="0" i="0" u="none" strike="noStrike" kern="1200" dirty="0">
              <a:solidFill>
                <a:schemeClr val="tx1"/>
              </a:solidFill>
              <a:effectLst/>
              <a:latin typeface="+mn-lt"/>
              <a:ea typeface="+mn-ea"/>
              <a:cs typeface="+mn-cs"/>
            </a:endParaRPr>
          </a:p>
          <a:p>
            <a:r>
              <a:rPr lang="en-US" dirty="0"/>
              <a:t>** </a:t>
            </a:r>
            <a:r>
              <a:rPr lang="en-US" sz="1200" b="0" i="0" u="none" strike="noStrike" kern="1200" dirty="0">
                <a:solidFill>
                  <a:schemeClr val="tx1"/>
                </a:solidFill>
                <a:effectLst/>
                <a:latin typeface="+mn-lt"/>
                <a:ea typeface="+mn-ea"/>
                <a:cs typeface="+mn-cs"/>
              </a:rPr>
              <a:t>please take a look at the main website About &gt; Code of Conduct </a:t>
            </a:r>
            <a:r>
              <a:rPr lang="en-US" sz="1200" b="0" i="0" u="sng" strike="noStrike" kern="1200" dirty="0">
                <a:solidFill>
                  <a:schemeClr val="tx1"/>
                </a:solidFill>
                <a:effectLst/>
                <a:latin typeface="+mn-lt"/>
                <a:ea typeface="+mn-ea"/>
                <a:cs typeface="+mn-cs"/>
                <a:hlinkClick r:id="rId3"/>
              </a:rPr>
              <a:t>https://events.linuxfoundation.org/r-medicine/attend/code-of-conduct/</a:t>
            </a:r>
            <a:endParaRPr lang="en-US" sz="1200" b="0" i="0" u="none" strike="noStrike" kern="1200" dirty="0">
              <a:solidFill>
                <a:schemeClr val="tx1"/>
              </a:solidFill>
              <a:effectLst/>
              <a:latin typeface="+mn-lt"/>
              <a:ea typeface="+mn-ea"/>
              <a:cs typeface="+mn-cs"/>
            </a:endParaRPr>
          </a:p>
          <a:p>
            <a:endParaRPr lang="en-US" dirty="0"/>
          </a:p>
          <a:p>
            <a:r>
              <a:rPr lang="en-US" dirty="0"/>
              <a:t>** Also, to respect the privacy of participants, we don’t allow screenshots, recordings, or photographs. </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233380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 will start by introducing themselves, and then “pass the baton” to the next person, who will then also “pass the baton” to the next person, and so on.</a:t>
            </a:r>
          </a:p>
          <a:p>
            <a:endParaRPr lang="en-US" dirty="0"/>
          </a:p>
          <a:p>
            <a:r>
              <a:rPr lang="en-US" dirty="0"/>
              <a:t>For this exercise, we encourage you to turn on your microphone and camera, if you’re comfortable.</a:t>
            </a:r>
          </a:p>
          <a:p>
            <a:endParaRPr lang="en-US" dirty="0"/>
          </a:p>
          <a:p>
            <a:r>
              <a:rPr lang="en-US" dirty="0"/>
              <a:t>At the 10 min mark, or whenever we’re done handing out logins, we’ll bring everyone back into the main session.</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39380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 a gentle introduction to data science designed for healthcare professionals and clinical researchers who don't have a background in programming. This slide shows a high-level conceptual framework of the most important steps of the data analysis process. You always start by importing data and cleaning or "tidying" it up. Then you start an iterative process of exploratory data analysis, which usually requires some data transformation. The main engines of knowledge generation are visualization and modeling. Finally, you need to communicate your results. W</a:t>
            </a:r>
          </a:p>
          <a:p>
            <a:endParaRPr lang="en-US" dirty="0"/>
          </a:p>
          <a:p>
            <a:r>
              <a:rPr lang="en-US" dirty="0"/>
              <a:t>We will introduce the basics of all of these steps today, with the </a:t>
            </a:r>
            <a:r>
              <a:rPr lang="en-US" dirty="0" err="1"/>
              <a:t>expection</a:t>
            </a:r>
            <a:r>
              <a:rPr lang="en-US" dirty="0"/>
              <a:t> of modeling, which is the focus of Alison Hill's 201 level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593835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Stephan Kadauke, dialing in from Philadelphia. I'm the Chair of R/Medicine 2022 Organizing Committee and am leading this workshop. I am an Assistant Professor of Pathology and Laboratory Medicine at the Children’s Hospital of Philadelphia. </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99309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coding in R for 10+</a:t>
            </a:r>
            <a:r>
              <a:rPr lang="en-US" baseline="0" dirty="0"/>
              <a:t> years, and I’m an RStudio Certified trainer.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 have taught R to physicians and other healthcare workers at the Harvard Massachusetts General Hospital, at the University of Pennsylvania, and at various conferences, both online and offline. </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89427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joined today by two co-instructors. Joe Rudolf is an Assistant Professor of Pathology at the University of Utah. </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092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Patrick Mathias is an Assistant Professor and Vice Chair of Clinical Operations at the University of Washington in Seattle.</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575780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fortunate to have two TAs help with the course today.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788520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4041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part of the workshop will be webinar style, with everyone in one big session, and participants will be muted and cameras off. We are recording the main session for replay.</a:t>
            </a:r>
          </a:p>
          <a:p>
            <a:endParaRPr lang="en-US" dirty="0"/>
          </a:p>
          <a:p>
            <a:r>
              <a:rPr lang="en-US" dirty="0"/>
              <a:t>We will have one or two breakout sessions. For the breakouts, we encourage you to participate by turning on your microphone. We also encourage you to turn on your camera, if you are comfortable, but that's completely up to you. We won't record breakout sessions.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82528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main Zoom window. On the bottom you should be able to see two buttons - Participants and Chat.</a:t>
            </a:r>
          </a:p>
          <a:p>
            <a:endParaRPr lang="en-US" dirty="0"/>
          </a:p>
          <a:p>
            <a:r>
              <a:rPr lang="en-US" dirty="0"/>
              <a:t>Click on these buttons now to open the Participants and Chat window, and place those windows somewhere you can see, if necessary by making your main Zoom window a little smaller.</a:t>
            </a:r>
          </a:p>
          <a:p>
            <a:endParaRPr lang="en-US" dirty="0"/>
          </a:p>
          <a:p>
            <a:r>
              <a:rPr lang="en-US" dirty="0"/>
              <a:t>** </a:t>
            </a:r>
          </a:p>
          <a:p>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7136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hyperlink" Target="https://events.linuxfoundation.org/r-medicine/attend/code-of-conduc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tiff"/><Relationship Id="rId7"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png"/><Relationship Id="rId9" Type="http://schemas.openxmlformats.org/officeDocument/2006/relationships/image" Target="../media/image15.tiff"/></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Welcome to R/Medicine 101:</a:t>
            </a:r>
            <a:br>
              <a:rPr lang="en-US" sz="4400" b="1" dirty="0"/>
            </a:br>
            <a:r>
              <a:rPr lang="en-US" sz="4400" b="1" dirty="0"/>
              <a:t>Intro to R for Clinical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Stephan Kadauke</a:t>
            </a:r>
          </a:p>
          <a:p>
            <a:r>
              <a:rPr lang="en-US" sz="3200" dirty="0"/>
              <a:t>R/Medicine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0277B0-C473-5447-BE83-ECAAA4105565}"/>
              </a:ext>
            </a:extLst>
          </p:cNvPr>
          <p:cNvPicPr>
            <a:picLocks noChangeAspect="1"/>
          </p:cNvPicPr>
          <p:nvPr/>
        </p:nvPicPr>
        <p:blipFill>
          <a:blip r:embed="rId3"/>
          <a:stretch>
            <a:fillRect/>
          </a:stretch>
        </p:blipFill>
        <p:spPr>
          <a:xfrm>
            <a:off x="3872058" y="1331089"/>
            <a:ext cx="4447883" cy="5097802"/>
          </a:xfrm>
          <a:prstGeom prst="rect">
            <a:avLst/>
          </a:prstGeom>
        </p:spPr>
      </p:pic>
      <p:sp>
        <p:nvSpPr>
          <p:cNvPr id="4" name="Title 3">
            <a:extLst>
              <a:ext uri="{FF2B5EF4-FFF2-40B4-BE49-F238E27FC236}">
                <a16:creationId xmlns:a16="http://schemas.microsoft.com/office/drawing/2014/main" id="{EDC0C976-6A55-F544-A4B0-2565C2AC67CD}"/>
              </a:ext>
            </a:extLst>
          </p:cNvPr>
          <p:cNvSpPr>
            <a:spLocks noGrp="1"/>
          </p:cNvSpPr>
          <p:nvPr>
            <p:ph type="title"/>
          </p:nvPr>
        </p:nvSpPr>
        <p:spPr/>
        <p:txBody>
          <a:bodyPr/>
          <a:lstStyle/>
          <a:p>
            <a:r>
              <a:rPr lang="en-US" dirty="0"/>
              <a:t>Non-verbal feedback</a:t>
            </a:r>
          </a:p>
        </p:txBody>
      </p:sp>
    </p:spTree>
    <p:extLst>
      <p:ext uri="{BB962C8B-B14F-4D97-AF65-F5344CB8AC3E}">
        <p14:creationId xmlns:p14="http://schemas.microsoft.com/office/powerpoint/2010/main" val="64761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0476-586A-AC47-971A-1F2B4CDD5664}"/>
              </a:ext>
            </a:extLst>
          </p:cNvPr>
          <p:cNvSpPr>
            <a:spLocks noGrp="1"/>
          </p:cNvSpPr>
          <p:nvPr>
            <p:ph type="title"/>
          </p:nvPr>
        </p:nvSpPr>
        <p:spPr/>
        <p:txBody>
          <a:bodyPr/>
          <a:lstStyle/>
          <a:p>
            <a:r>
              <a:rPr lang="en-US" dirty="0"/>
              <a:t>Chat window</a:t>
            </a:r>
          </a:p>
        </p:txBody>
      </p:sp>
      <p:pic>
        <p:nvPicPr>
          <p:cNvPr id="3" name="Picture 2">
            <a:extLst>
              <a:ext uri="{FF2B5EF4-FFF2-40B4-BE49-F238E27FC236}">
                <a16:creationId xmlns:a16="http://schemas.microsoft.com/office/drawing/2014/main" id="{991BD9F8-3E77-B24B-ABE8-A0A0AF3872A5}"/>
              </a:ext>
            </a:extLst>
          </p:cNvPr>
          <p:cNvPicPr>
            <a:picLocks noChangeAspect="1"/>
          </p:cNvPicPr>
          <p:nvPr/>
        </p:nvPicPr>
        <p:blipFill>
          <a:blip r:embed="rId3"/>
          <a:stretch>
            <a:fillRect/>
          </a:stretch>
        </p:blipFill>
        <p:spPr>
          <a:xfrm>
            <a:off x="2926329" y="1380226"/>
            <a:ext cx="5915670" cy="5572022"/>
          </a:xfrm>
          <a:prstGeom prst="rect">
            <a:avLst/>
          </a:prstGeom>
        </p:spPr>
      </p:pic>
    </p:spTree>
    <p:extLst>
      <p:ext uri="{BB962C8B-B14F-4D97-AF65-F5344CB8AC3E}">
        <p14:creationId xmlns:p14="http://schemas.microsoft.com/office/powerpoint/2010/main" val="1230374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buNone/>
            </a:pPr>
            <a:r>
              <a:rPr lang="en-US" sz="4400" dirty="0"/>
              <a:t>Click the “yes” button in the Participants window.</a:t>
            </a:r>
          </a:p>
          <a:p>
            <a:pPr marL="0" indent="0">
              <a:buNone/>
            </a:pPr>
            <a:r>
              <a:rPr lang="en-US" sz="4400" dirty="0"/>
              <a:t>Then write your location (city, country) in the Chat window.</a:t>
            </a:r>
          </a:p>
        </p:txBody>
      </p:sp>
    </p:spTree>
    <p:extLst>
      <p:ext uri="{BB962C8B-B14F-4D97-AF65-F5344CB8AC3E}">
        <p14:creationId xmlns:p14="http://schemas.microsoft.com/office/powerpoint/2010/main" val="3748149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Course</a:t>
            </a:r>
          </a:p>
        </p:txBody>
      </p:sp>
    </p:spTree>
    <p:extLst>
      <p:ext uri="{BB962C8B-B14F-4D97-AF65-F5344CB8AC3E}">
        <p14:creationId xmlns:p14="http://schemas.microsoft.com/office/powerpoint/2010/main" val="2898463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A259-81A2-9A40-B915-E2D41DB2ABCF}"/>
              </a:ext>
            </a:extLst>
          </p:cNvPr>
          <p:cNvSpPr>
            <a:spLocks noGrp="1"/>
          </p:cNvSpPr>
          <p:nvPr>
            <p:ph type="title"/>
          </p:nvPr>
        </p:nvSpPr>
        <p:spPr/>
        <p:txBody>
          <a:bodyPr/>
          <a:lstStyle/>
          <a:p>
            <a:r>
              <a:rPr lang="en-US" dirty="0"/>
              <a:t>The Data Analysis Pipeline</a:t>
            </a:r>
          </a:p>
        </p:txBody>
      </p:sp>
      <p:pic>
        <p:nvPicPr>
          <p:cNvPr id="53" name="Picture 52">
            <a:extLst>
              <a:ext uri="{FF2B5EF4-FFF2-40B4-BE49-F238E27FC236}">
                <a16:creationId xmlns:a16="http://schemas.microsoft.com/office/drawing/2014/main" id="{FC125A00-3F05-AFC9-20D9-9CF92A4E77B1}"/>
              </a:ext>
            </a:extLst>
          </p:cNvPr>
          <p:cNvPicPr>
            <a:picLocks noChangeAspect="1"/>
          </p:cNvPicPr>
          <p:nvPr/>
        </p:nvPicPr>
        <p:blipFill>
          <a:blip r:embed="rId3"/>
          <a:stretch>
            <a:fillRect/>
          </a:stretch>
        </p:blipFill>
        <p:spPr>
          <a:xfrm>
            <a:off x="-165332" y="2314389"/>
            <a:ext cx="12098992" cy="3357790"/>
          </a:xfrm>
          <a:prstGeom prst="rect">
            <a:avLst/>
          </a:prstGeom>
        </p:spPr>
      </p:pic>
    </p:spTree>
    <p:extLst>
      <p:ext uri="{BB962C8B-B14F-4D97-AF65-F5344CB8AC3E}">
        <p14:creationId xmlns:p14="http://schemas.microsoft.com/office/powerpoint/2010/main" val="4041961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Lecture slides</a:t>
            </a:r>
          </a:p>
        </p:txBody>
      </p:sp>
      <p:pic>
        <p:nvPicPr>
          <p:cNvPr id="3" name="Picture 2">
            <a:extLst>
              <a:ext uri="{FF2B5EF4-FFF2-40B4-BE49-F238E27FC236}">
                <a16:creationId xmlns:a16="http://schemas.microsoft.com/office/drawing/2014/main" id="{12B14F2E-5E06-F94B-B8F5-9D6A244ABCF2}"/>
              </a:ext>
            </a:extLst>
          </p:cNvPr>
          <p:cNvPicPr>
            <a:picLocks noChangeAspect="1"/>
          </p:cNvPicPr>
          <p:nvPr/>
        </p:nvPicPr>
        <p:blipFill>
          <a:blip r:embed="rId3"/>
          <a:stretch>
            <a:fillRect/>
          </a:stretch>
        </p:blipFill>
        <p:spPr>
          <a:xfrm>
            <a:off x="1969625" y="1521347"/>
            <a:ext cx="8252749" cy="464217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26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849B-511D-A846-9EB8-B2ED4EDB1F08}"/>
              </a:ext>
            </a:extLst>
          </p:cNvPr>
          <p:cNvSpPr>
            <a:spLocks noGrp="1"/>
          </p:cNvSpPr>
          <p:nvPr>
            <p:ph type="title"/>
          </p:nvPr>
        </p:nvSpPr>
        <p:spPr/>
        <p:txBody>
          <a:bodyPr/>
          <a:lstStyle/>
          <a:p>
            <a:r>
              <a:rPr lang="en-US" dirty="0"/>
              <a:t>Timed interactive coding exercises</a:t>
            </a:r>
          </a:p>
        </p:txBody>
      </p:sp>
      <p:pic>
        <p:nvPicPr>
          <p:cNvPr id="3" name="Picture 2">
            <a:extLst>
              <a:ext uri="{FF2B5EF4-FFF2-40B4-BE49-F238E27FC236}">
                <a16:creationId xmlns:a16="http://schemas.microsoft.com/office/drawing/2014/main" id="{8737A082-3658-C86A-87D8-2A3B883C03CA}"/>
              </a:ext>
            </a:extLst>
          </p:cNvPr>
          <p:cNvPicPr>
            <a:picLocks noChangeAspect="1"/>
          </p:cNvPicPr>
          <p:nvPr/>
        </p:nvPicPr>
        <p:blipFill>
          <a:blip r:embed="rId3"/>
          <a:stretch>
            <a:fillRect/>
          </a:stretch>
        </p:blipFill>
        <p:spPr>
          <a:xfrm>
            <a:off x="1024128" y="2457450"/>
            <a:ext cx="4640580" cy="2610326"/>
          </a:xfrm>
          <a:prstGeom prst="rect">
            <a:avLst/>
          </a:prstGeom>
          <a:ln>
            <a:solidFill>
              <a:schemeClr val="tx1"/>
            </a:solidFill>
          </a:ln>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E4C4C4D5-6299-3084-89E3-165418E0BB22}"/>
              </a:ext>
            </a:extLst>
          </p:cNvPr>
          <p:cNvPicPr>
            <a:picLocks noChangeAspect="1"/>
          </p:cNvPicPr>
          <p:nvPr/>
        </p:nvPicPr>
        <p:blipFill>
          <a:blip r:embed="rId4"/>
          <a:stretch>
            <a:fillRect/>
          </a:stretch>
        </p:blipFill>
        <p:spPr>
          <a:xfrm>
            <a:off x="6096000" y="1696735"/>
            <a:ext cx="5754869" cy="4576049"/>
          </a:xfrm>
          <a:prstGeom prst="rect">
            <a:avLst/>
          </a:prstGeom>
        </p:spPr>
      </p:pic>
    </p:spTree>
    <p:extLst>
      <p:ext uri="{BB962C8B-B14F-4D97-AF65-F5344CB8AC3E}">
        <p14:creationId xmlns:p14="http://schemas.microsoft.com/office/powerpoint/2010/main" val="143423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F869-9F37-7C47-92B0-3961ADC01D86}"/>
              </a:ext>
            </a:extLst>
          </p:cNvPr>
          <p:cNvSpPr>
            <a:spLocks noGrp="1"/>
          </p:cNvSpPr>
          <p:nvPr>
            <p:ph type="title"/>
          </p:nvPr>
        </p:nvSpPr>
        <p:spPr/>
        <p:txBody>
          <a:bodyPr/>
          <a:lstStyle/>
          <a:p>
            <a:r>
              <a:rPr lang="en-US" dirty="0"/>
              <a:t>Code of Conduct</a:t>
            </a:r>
          </a:p>
        </p:txBody>
      </p:sp>
      <p:sp>
        <p:nvSpPr>
          <p:cNvPr id="3" name="Content Placeholder 2">
            <a:extLst>
              <a:ext uri="{FF2B5EF4-FFF2-40B4-BE49-F238E27FC236}">
                <a16:creationId xmlns:a16="http://schemas.microsoft.com/office/drawing/2014/main" id="{881D2027-F717-C04C-B3F2-8401B7D7A4FC}"/>
              </a:ext>
            </a:extLst>
          </p:cNvPr>
          <p:cNvSpPr>
            <a:spLocks noGrp="1"/>
          </p:cNvSpPr>
          <p:nvPr>
            <p:ph idx="1"/>
          </p:nvPr>
        </p:nvSpPr>
        <p:spPr>
          <a:xfrm>
            <a:off x="1024128" y="5772150"/>
            <a:ext cx="9720073" cy="537210"/>
          </a:xfrm>
        </p:spPr>
        <p:txBody>
          <a:bodyPr>
            <a:noAutofit/>
          </a:bodyPr>
          <a:lstStyle/>
          <a:p>
            <a:pPr algn="ctr"/>
            <a:r>
              <a:rPr lang="en-US" sz="2400" u="sng" dirty="0">
                <a:hlinkClick r:id="rId3"/>
              </a:rPr>
              <a:t>https://events.linuxfoundation.org/r-medicine/attend/code-of-conduct/</a:t>
            </a:r>
            <a:endParaRPr lang="en-US" sz="2400" dirty="0"/>
          </a:p>
        </p:txBody>
      </p:sp>
      <p:grpSp>
        <p:nvGrpSpPr>
          <p:cNvPr id="10" name="Group 9">
            <a:extLst>
              <a:ext uri="{FF2B5EF4-FFF2-40B4-BE49-F238E27FC236}">
                <a16:creationId xmlns:a16="http://schemas.microsoft.com/office/drawing/2014/main" id="{6448A118-301A-064F-9B07-97BC39BBF009}"/>
              </a:ext>
            </a:extLst>
          </p:cNvPr>
          <p:cNvGrpSpPr/>
          <p:nvPr/>
        </p:nvGrpSpPr>
        <p:grpSpPr>
          <a:xfrm>
            <a:off x="1855588" y="1857022"/>
            <a:ext cx="3143956" cy="3143956"/>
            <a:chOff x="1855588" y="1857022"/>
            <a:chExt cx="3143956" cy="3143956"/>
          </a:xfrm>
        </p:grpSpPr>
        <p:sp>
          <p:nvSpPr>
            <p:cNvPr id="7" name="&quot;No&quot; Symbol 6">
              <a:extLst>
                <a:ext uri="{FF2B5EF4-FFF2-40B4-BE49-F238E27FC236}">
                  <a16:creationId xmlns:a16="http://schemas.microsoft.com/office/drawing/2014/main" id="{B62C004A-1D1F-F148-B085-BAE5DC0EFD6E}"/>
                </a:ext>
              </a:extLst>
            </p:cNvPr>
            <p:cNvSpPr/>
            <p:nvPr/>
          </p:nvSpPr>
          <p:spPr>
            <a:xfrm>
              <a:off x="1855588"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1365576C-E8BA-4846-8770-E5BD3F03C9BE}"/>
                </a:ext>
              </a:extLst>
            </p:cNvPr>
            <p:cNvSpPr txBox="1"/>
            <p:nvPr/>
          </p:nvSpPr>
          <p:spPr>
            <a:xfrm>
              <a:off x="2279495" y="3105834"/>
              <a:ext cx="2296141" cy="646331"/>
            </a:xfrm>
            <a:prstGeom prst="rect">
              <a:avLst/>
            </a:prstGeom>
            <a:noFill/>
          </p:spPr>
          <p:txBody>
            <a:bodyPr wrap="none" rtlCol="0">
              <a:spAutoFit/>
            </a:bodyPr>
            <a:lstStyle/>
            <a:p>
              <a:r>
                <a:rPr lang="en-US" sz="3600" dirty="0"/>
                <a:t>Harassment</a:t>
              </a:r>
              <a:endParaRPr lang="en-US" sz="1400" dirty="0"/>
            </a:p>
          </p:txBody>
        </p:sp>
      </p:grpSp>
      <p:grpSp>
        <p:nvGrpSpPr>
          <p:cNvPr id="11" name="Group 10">
            <a:extLst>
              <a:ext uri="{FF2B5EF4-FFF2-40B4-BE49-F238E27FC236}">
                <a16:creationId xmlns:a16="http://schemas.microsoft.com/office/drawing/2014/main" id="{8F2FCD45-E589-C644-BA2E-F00765668F2C}"/>
              </a:ext>
            </a:extLst>
          </p:cNvPr>
          <p:cNvGrpSpPr/>
          <p:nvPr/>
        </p:nvGrpSpPr>
        <p:grpSpPr>
          <a:xfrm>
            <a:off x="6825351" y="1857022"/>
            <a:ext cx="3143956" cy="3143956"/>
            <a:chOff x="6825351" y="1857022"/>
            <a:chExt cx="3143956" cy="3143956"/>
          </a:xfrm>
        </p:grpSpPr>
        <p:sp>
          <p:nvSpPr>
            <p:cNvPr id="9" name="&quot;No&quot; Symbol 8">
              <a:extLst>
                <a:ext uri="{FF2B5EF4-FFF2-40B4-BE49-F238E27FC236}">
                  <a16:creationId xmlns:a16="http://schemas.microsoft.com/office/drawing/2014/main" id="{FA199E2E-B93B-5941-82CA-BB44B9F5EBAF}"/>
                </a:ext>
              </a:extLst>
            </p:cNvPr>
            <p:cNvSpPr/>
            <p:nvPr/>
          </p:nvSpPr>
          <p:spPr>
            <a:xfrm>
              <a:off x="6825351" y="1857022"/>
              <a:ext cx="3143956" cy="3143956"/>
            </a:xfrm>
            <a:prstGeom prst="noSmoking">
              <a:avLst>
                <a:gd name="adj" fmla="val 97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14A4C20-4646-4E46-8823-29DB561FB412}"/>
                </a:ext>
              </a:extLst>
            </p:cNvPr>
            <p:cNvSpPr txBox="1"/>
            <p:nvPr/>
          </p:nvSpPr>
          <p:spPr>
            <a:xfrm>
              <a:off x="7160291" y="2551836"/>
              <a:ext cx="2474075" cy="1754326"/>
            </a:xfrm>
            <a:prstGeom prst="rect">
              <a:avLst/>
            </a:prstGeom>
            <a:noFill/>
          </p:spPr>
          <p:txBody>
            <a:bodyPr wrap="none" rtlCol="0">
              <a:spAutoFit/>
            </a:bodyPr>
            <a:lstStyle/>
            <a:p>
              <a:pPr algn="ctr"/>
              <a:r>
                <a:rPr lang="en-US" sz="3600" dirty="0"/>
                <a:t>Screenshots</a:t>
              </a:r>
            </a:p>
            <a:p>
              <a:pPr algn="ctr"/>
              <a:r>
                <a:rPr lang="en-US" sz="3600" dirty="0"/>
                <a:t>Recordings</a:t>
              </a:r>
            </a:p>
            <a:p>
              <a:pPr algn="ctr"/>
              <a:r>
                <a:rPr lang="en-US" sz="3600" dirty="0"/>
                <a:t>Photographs</a:t>
              </a:r>
              <a:endParaRPr lang="en-US" sz="1400" dirty="0"/>
            </a:p>
          </p:txBody>
        </p:sp>
      </p:grpSp>
    </p:spTree>
    <p:extLst>
      <p:ext uri="{BB962C8B-B14F-4D97-AF65-F5344CB8AC3E}">
        <p14:creationId xmlns:p14="http://schemas.microsoft.com/office/powerpoint/2010/main" val="11325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16109-873F-4849-971F-D3487A3D658A}"/>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5977D705-4666-234A-ABA0-F72749C264ED}"/>
              </a:ext>
            </a:extLst>
          </p:cNvPr>
          <p:cNvSpPr>
            <a:spLocks noGrp="1"/>
          </p:cNvSpPr>
          <p:nvPr>
            <p:ph type="body" sz="quarter" idx="13"/>
          </p:nvPr>
        </p:nvSpPr>
        <p:spPr>
          <a:xfrm>
            <a:off x="1024128" y="2238375"/>
            <a:ext cx="9720072" cy="4034409"/>
          </a:xfrm>
        </p:spPr>
        <p:txBody>
          <a:bodyPr>
            <a:normAutofit fontScale="92500" lnSpcReduction="10000"/>
          </a:bodyPr>
          <a:lstStyle/>
          <a:p>
            <a:pPr marL="0" indent="0">
              <a:buNone/>
            </a:pPr>
            <a:r>
              <a:rPr lang="en-US" sz="4400" dirty="0"/>
              <a:t>Meet and greet! We will send you into breakout rooms, where you will have 10 minutes to meet 10-15 of your fellow participants.</a:t>
            </a:r>
          </a:p>
          <a:p>
            <a:pPr marL="0" indent="0">
              <a:buNone/>
            </a:pPr>
            <a:endParaRPr lang="en-US" sz="4400" dirty="0"/>
          </a:p>
          <a:p>
            <a:pPr marL="0" indent="0">
              <a:buNone/>
            </a:pPr>
            <a:r>
              <a:rPr lang="en-US" sz="4400" dirty="0"/>
              <a:t>TAs will join and hand out login information to the training environment</a:t>
            </a:r>
          </a:p>
        </p:txBody>
      </p:sp>
    </p:spTree>
    <p:extLst>
      <p:ext uri="{BB962C8B-B14F-4D97-AF65-F5344CB8AC3E}">
        <p14:creationId xmlns:p14="http://schemas.microsoft.com/office/powerpoint/2010/main" val="2413176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478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Stephan</a:t>
              </a:r>
            </a:p>
          </p:txBody>
        </p:sp>
      </p:grpSp>
      <p:pic>
        <p:nvPicPr>
          <p:cNvPr id="6" name="Picture 5" descr="A person wearing glasses&#10;&#10;Description automatically generated with low confidence">
            <a:extLst>
              <a:ext uri="{FF2B5EF4-FFF2-40B4-BE49-F238E27FC236}">
                <a16:creationId xmlns:a16="http://schemas.microsoft.com/office/drawing/2014/main" id="{B6F10CB1-586A-0D9D-8224-A9ABB1AAE834}"/>
              </a:ext>
            </a:extLst>
          </p:cNvPr>
          <p:cNvPicPr>
            <a:picLocks noChangeAspect="1"/>
          </p:cNvPicPr>
          <p:nvPr/>
        </p:nvPicPr>
        <p:blipFill>
          <a:blip r:embed="rId4"/>
          <a:stretch>
            <a:fillRect/>
          </a:stretch>
        </p:blipFill>
        <p:spPr>
          <a:xfrm>
            <a:off x="756250" y="1468804"/>
            <a:ext cx="4178300" cy="4178300"/>
          </a:xfrm>
          <a:prstGeom prst="rect">
            <a:avLst/>
          </a:prstGeom>
        </p:spPr>
      </p:pic>
    </p:spTree>
    <p:extLst>
      <p:ext uri="{BB962C8B-B14F-4D97-AF65-F5344CB8AC3E}">
        <p14:creationId xmlns:p14="http://schemas.microsoft.com/office/powerpoint/2010/main" val="2225232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A259-81A2-9A40-B915-E2D41DB2ABCF}"/>
              </a:ext>
            </a:extLst>
          </p:cNvPr>
          <p:cNvSpPr>
            <a:spLocks noGrp="1"/>
          </p:cNvSpPr>
          <p:nvPr>
            <p:ph type="title"/>
          </p:nvPr>
        </p:nvSpPr>
        <p:spPr/>
        <p:txBody>
          <a:bodyPr/>
          <a:lstStyle/>
          <a:p>
            <a:r>
              <a:rPr lang="en-US" dirty="0"/>
              <a:t>The Data Analysis Pipeline</a:t>
            </a:r>
          </a:p>
        </p:txBody>
      </p:sp>
      <p:grpSp>
        <p:nvGrpSpPr>
          <p:cNvPr id="4" name="Group 3">
            <a:extLst>
              <a:ext uri="{FF2B5EF4-FFF2-40B4-BE49-F238E27FC236}">
                <a16:creationId xmlns:a16="http://schemas.microsoft.com/office/drawing/2014/main" id="{B6744566-3774-C44B-3503-CA345E744D1D}"/>
              </a:ext>
            </a:extLst>
          </p:cNvPr>
          <p:cNvGrpSpPr/>
          <p:nvPr/>
        </p:nvGrpSpPr>
        <p:grpSpPr>
          <a:xfrm>
            <a:off x="1644694" y="2624704"/>
            <a:ext cx="8424508" cy="2292673"/>
            <a:chOff x="1644694" y="2624704"/>
            <a:chExt cx="8424508" cy="2292673"/>
          </a:xfrm>
        </p:grpSpPr>
        <p:sp>
          <p:nvSpPr>
            <p:cNvPr id="5" name="Google Shape;228;p35">
              <a:extLst>
                <a:ext uri="{FF2B5EF4-FFF2-40B4-BE49-F238E27FC236}">
                  <a16:creationId xmlns:a16="http://schemas.microsoft.com/office/drawing/2014/main" id="{570DBB2B-FC1E-A469-168F-6D434C57ABB8}"/>
                </a:ext>
              </a:extLst>
            </p:cNvPr>
            <p:cNvSpPr txBox="1"/>
            <p:nvPr/>
          </p:nvSpPr>
          <p:spPr>
            <a:xfrm>
              <a:off x="5739537" y="4020454"/>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Model</a:t>
              </a:r>
              <a:endParaRPr sz="1467" dirty="0"/>
            </a:p>
          </p:txBody>
        </p:sp>
        <p:sp>
          <p:nvSpPr>
            <p:cNvPr id="6" name="Google Shape;228;p35">
              <a:extLst>
                <a:ext uri="{FF2B5EF4-FFF2-40B4-BE49-F238E27FC236}">
                  <a16:creationId xmlns:a16="http://schemas.microsoft.com/office/drawing/2014/main" id="{3E9D0ADC-D063-F7EB-9166-0B3931211B32}"/>
                </a:ext>
              </a:extLst>
            </p:cNvPr>
            <p:cNvSpPr txBox="1"/>
            <p:nvPr/>
          </p:nvSpPr>
          <p:spPr>
            <a:xfrm>
              <a:off x="8126002" y="3361171"/>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Communicate</a:t>
              </a:r>
              <a:endParaRPr sz="1467" dirty="0"/>
            </a:p>
          </p:txBody>
        </p:sp>
        <p:sp>
          <p:nvSpPr>
            <p:cNvPr id="7" name="Google Shape;228;p35">
              <a:extLst>
                <a:ext uri="{FF2B5EF4-FFF2-40B4-BE49-F238E27FC236}">
                  <a16:creationId xmlns:a16="http://schemas.microsoft.com/office/drawing/2014/main" id="{8118A9D4-7BC0-B308-2A98-F6BAF4892C64}"/>
                </a:ext>
              </a:extLst>
            </p:cNvPr>
            <p:cNvSpPr txBox="1"/>
            <p:nvPr/>
          </p:nvSpPr>
          <p:spPr>
            <a:xfrm>
              <a:off x="1644694" y="3364852"/>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Import</a:t>
              </a:r>
              <a:endParaRPr sz="1467" dirty="0"/>
            </a:p>
          </p:txBody>
        </p:sp>
        <p:sp>
          <p:nvSpPr>
            <p:cNvPr id="8" name="Google Shape;228;p35">
              <a:extLst>
                <a:ext uri="{FF2B5EF4-FFF2-40B4-BE49-F238E27FC236}">
                  <a16:creationId xmlns:a16="http://schemas.microsoft.com/office/drawing/2014/main" id="{F9D92B07-6540-B480-01C3-6D2812786B15}"/>
                </a:ext>
              </a:extLst>
            </p:cNvPr>
            <p:cNvSpPr txBox="1"/>
            <p:nvPr/>
          </p:nvSpPr>
          <p:spPr>
            <a:xfrm>
              <a:off x="2918622" y="3366743"/>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Tidy</a:t>
              </a:r>
              <a:endParaRPr sz="1467" dirty="0"/>
            </a:p>
          </p:txBody>
        </p:sp>
        <p:sp>
          <p:nvSpPr>
            <p:cNvPr id="9" name="Rounded Rectangle 8">
              <a:extLst>
                <a:ext uri="{FF2B5EF4-FFF2-40B4-BE49-F238E27FC236}">
                  <a16:creationId xmlns:a16="http://schemas.microsoft.com/office/drawing/2014/main" id="{254FC2DD-21FA-C850-C99C-349A12C439C6}"/>
                </a:ext>
              </a:extLst>
            </p:cNvPr>
            <p:cNvSpPr/>
            <p:nvPr/>
          </p:nvSpPr>
          <p:spPr>
            <a:xfrm>
              <a:off x="4462691" y="2624704"/>
              <a:ext cx="3072043" cy="1969493"/>
            </a:xfrm>
            <a:prstGeom prst="roundRect">
              <a:avLst>
                <a:gd name="adj" fmla="val 7007"/>
              </a:avLst>
            </a:prstGeom>
            <a:solidFill>
              <a:srgbClr val="EEEEEE"/>
            </a:solidFill>
            <a:ln>
              <a:solidFill>
                <a:srgbClr val="EEE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Google Shape;197;p33">
              <a:extLst>
                <a:ext uri="{FF2B5EF4-FFF2-40B4-BE49-F238E27FC236}">
                  <a16:creationId xmlns:a16="http://schemas.microsoft.com/office/drawing/2014/main" id="{623C3CFA-F68A-87DF-6426-9B7F96C38C85}"/>
                </a:ext>
              </a:extLst>
            </p:cNvPr>
            <p:cNvCxnSpPr>
              <a:cxnSpLocks/>
            </p:cNvCxnSpPr>
            <p:nvPr/>
          </p:nvCxnSpPr>
          <p:spPr>
            <a:xfrm flipV="1">
              <a:off x="3061455" y="3541237"/>
              <a:ext cx="471454" cy="7072"/>
            </a:xfrm>
            <a:prstGeom prst="straightConnector1">
              <a:avLst/>
            </a:prstGeom>
            <a:noFill/>
            <a:ln w="25400" cap="flat" cmpd="sng">
              <a:solidFill>
                <a:schemeClr val="tx1"/>
              </a:solidFill>
              <a:prstDash val="solid"/>
              <a:round/>
              <a:headEnd type="none" w="med" len="med"/>
              <a:tailEnd type="triangle" w="lg" len="lg"/>
            </a:ln>
          </p:spPr>
        </p:cxnSp>
        <p:sp>
          <p:nvSpPr>
            <p:cNvPr id="11" name="Google Shape;228;p35">
              <a:extLst>
                <a:ext uri="{FF2B5EF4-FFF2-40B4-BE49-F238E27FC236}">
                  <a16:creationId xmlns:a16="http://schemas.microsoft.com/office/drawing/2014/main" id="{93E95B1A-34CC-E33E-F252-1D7B48FAB908}"/>
                </a:ext>
              </a:extLst>
            </p:cNvPr>
            <p:cNvSpPr txBox="1"/>
            <p:nvPr/>
          </p:nvSpPr>
          <p:spPr>
            <a:xfrm>
              <a:off x="4456573" y="3368243"/>
              <a:ext cx="1943200" cy="360133"/>
            </a:xfrm>
            <a:prstGeom prst="rect">
              <a:avLst/>
            </a:prstGeom>
            <a:noFill/>
            <a:ln>
              <a:noFill/>
            </a:ln>
          </p:spPr>
          <p:txBody>
            <a:bodyPr spcFirstLastPara="1" wrap="square" lIns="91433" tIns="45700" rIns="91433" bIns="45700" anchor="t" anchorCtr="0">
              <a:noAutofit/>
            </a:bodyPr>
            <a:lstStyle/>
            <a:p>
              <a:pPr algn="ctr"/>
              <a:r>
                <a:rPr lang="en" sz="1950" dirty="0">
                  <a:latin typeface="Arial"/>
                  <a:ea typeface="Arial"/>
                  <a:cs typeface="Arial"/>
                  <a:sym typeface="Arial"/>
                </a:rPr>
                <a:t>Transform</a:t>
              </a:r>
              <a:endParaRPr sz="1950" dirty="0"/>
            </a:p>
          </p:txBody>
        </p:sp>
        <p:sp>
          <p:nvSpPr>
            <p:cNvPr id="12" name="Google Shape;228;p35">
              <a:extLst>
                <a:ext uri="{FF2B5EF4-FFF2-40B4-BE49-F238E27FC236}">
                  <a16:creationId xmlns:a16="http://schemas.microsoft.com/office/drawing/2014/main" id="{30C6A069-126C-60D1-97CF-B2DA5DF3C571}"/>
                </a:ext>
              </a:extLst>
            </p:cNvPr>
            <p:cNvSpPr txBox="1"/>
            <p:nvPr/>
          </p:nvSpPr>
          <p:spPr>
            <a:xfrm>
              <a:off x="5885176" y="2660613"/>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Visualize</a:t>
              </a:r>
              <a:endParaRPr sz="1467" dirty="0"/>
            </a:p>
          </p:txBody>
        </p:sp>
        <p:sp>
          <p:nvSpPr>
            <p:cNvPr id="13" name="Google Shape;228;p35">
              <a:extLst>
                <a:ext uri="{FF2B5EF4-FFF2-40B4-BE49-F238E27FC236}">
                  <a16:creationId xmlns:a16="http://schemas.microsoft.com/office/drawing/2014/main" id="{39AAA777-E0D8-6812-B48B-2A08B048538B}"/>
                </a:ext>
              </a:extLst>
            </p:cNvPr>
            <p:cNvSpPr txBox="1"/>
            <p:nvPr/>
          </p:nvSpPr>
          <p:spPr>
            <a:xfrm>
              <a:off x="4082691" y="4557244"/>
              <a:ext cx="1943200" cy="360133"/>
            </a:xfrm>
            <a:prstGeom prst="rect">
              <a:avLst/>
            </a:prstGeom>
            <a:noFill/>
            <a:ln>
              <a:noFill/>
            </a:ln>
          </p:spPr>
          <p:txBody>
            <a:bodyPr spcFirstLastPara="1" wrap="square" lIns="91433" tIns="45700" rIns="91433" bIns="45700" anchor="t" anchorCtr="0">
              <a:noAutofit/>
            </a:bodyPr>
            <a:lstStyle/>
            <a:p>
              <a:pPr algn="ctr"/>
              <a:r>
                <a:rPr lang="en" sz="1600" b="1" dirty="0">
                  <a:latin typeface="Arial"/>
                  <a:ea typeface="Arial"/>
                  <a:cs typeface="Arial"/>
                  <a:sym typeface="Arial"/>
                </a:rPr>
                <a:t>Understand</a:t>
              </a:r>
              <a:endParaRPr sz="1400" b="1" dirty="0"/>
            </a:p>
          </p:txBody>
        </p:sp>
        <p:cxnSp>
          <p:nvCxnSpPr>
            <p:cNvPr id="14" name="Google Shape;197;p33">
              <a:extLst>
                <a:ext uri="{FF2B5EF4-FFF2-40B4-BE49-F238E27FC236}">
                  <a16:creationId xmlns:a16="http://schemas.microsoft.com/office/drawing/2014/main" id="{5F9AC2A4-C38B-6C5B-7037-14CC9A5722AF}"/>
                </a:ext>
              </a:extLst>
            </p:cNvPr>
            <p:cNvCxnSpPr>
              <a:cxnSpLocks/>
            </p:cNvCxnSpPr>
            <p:nvPr/>
          </p:nvCxnSpPr>
          <p:spPr>
            <a:xfrm>
              <a:off x="4213312" y="3555381"/>
              <a:ext cx="559604" cy="0"/>
            </a:xfrm>
            <a:prstGeom prst="straightConnector1">
              <a:avLst/>
            </a:prstGeom>
            <a:noFill/>
            <a:ln w="25400" cap="flat" cmpd="sng">
              <a:solidFill>
                <a:schemeClr val="tx1"/>
              </a:solidFill>
              <a:prstDash val="solid"/>
              <a:round/>
              <a:headEnd type="none" w="med" len="med"/>
              <a:tailEnd type="triangle" w="lg" len="lg"/>
            </a:ln>
          </p:spPr>
        </p:cxnSp>
        <p:cxnSp>
          <p:nvCxnSpPr>
            <p:cNvPr id="15" name="Google Shape;197;p33">
              <a:extLst>
                <a:ext uri="{FF2B5EF4-FFF2-40B4-BE49-F238E27FC236}">
                  <a16:creationId xmlns:a16="http://schemas.microsoft.com/office/drawing/2014/main" id="{6580564A-99A7-6F65-045C-BD2FDB7EC65D}"/>
                </a:ext>
              </a:extLst>
            </p:cNvPr>
            <p:cNvCxnSpPr>
              <a:cxnSpLocks/>
            </p:cNvCxnSpPr>
            <p:nvPr/>
          </p:nvCxnSpPr>
          <p:spPr>
            <a:xfrm>
              <a:off x="7556508" y="3555381"/>
              <a:ext cx="631528" cy="0"/>
            </a:xfrm>
            <a:prstGeom prst="straightConnector1">
              <a:avLst/>
            </a:prstGeom>
            <a:noFill/>
            <a:ln w="25400" cap="flat" cmpd="sng">
              <a:solidFill>
                <a:schemeClr val="tx1"/>
              </a:solidFill>
              <a:prstDash val="solid"/>
              <a:round/>
              <a:headEnd type="none" w="med" len="med"/>
              <a:tailEnd type="triangle" w="lg" len="lg"/>
            </a:ln>
          </p:spPr>
        </p:cxnSp>
        <p:sp>
          <p:nvSpPr>
            <p:cNvPr id="16" name="Freeform 15">
              <a:extLst>
                <a:ext uri="{FF2B5EF4-FFF2-40B4-BE49-F238E27FC236}">
                  <a16:creationId xmlns:a16="http://schemas.microsoft.com/office/drawing/2014/main" id="{1E951854-F827-1772-0B62-0ACCCD30F898}"/>
                </a:ext>
              </a:extLst>
            </p:cNvPr>
            <p:cNvSpPr/>
            <p:nvPr/>
          </p:nvSpPr>
          <p:spPr>
            <a:xfrm>
              <a:off x="7006936" y="3077633"/>
              <a:ext cx="257405" cy="872836"/>
            </a:xfrm>
            <a:custGeom>
              <a:avLst/>
              <a:gdLst>
                <a:gd name="connsiteX0" fmla="*/ 138546 w 257405"/>
                <a:gd name="connsiteY0" fmla="*/ 0 h 872836"/>
                <a:gd name="connsiteX1" fmla="*/ 252846 w 257405"/>
                <a:gd name="connsiteY1" fmla="*/ 436418 h 872836"/>
                <a:gd name="connsiteX2" fmla="*/ 0 w 257405"/>
                <a:gd name="connsiteY2" fmla="*/ 872836 h 872836"/>
              </a:gdLst>
              <a:ahLst/>
              <a:cxnLst>
                <a:cxn ang="0">
                  <a:pos x="connsiteX0" y="connsiteY0"/>
                </a:cxn>
                <a:cxn ang="0">
                  <a:pos x="connsiteX1" y="connsiteY1"/>
                </a:cxn>
                <a:cxn ang="0">
                  <a:pos x="connsiteX2" y="connsiteY2"/>
                </a:cxn>
              </a:cxnLst>
              <a:rect l="l" t="t" r="r" b="b"/>
              <a:pathLst>
                <a:path w="257405" h="872836">
                  <a:moveTo>
                    <a:pt x="138546" y="0"/>
                  </a:moveTo>
                  <a:cubicBezTo>
                    <a:pt x="207241" y="145472"/>
                    <a:pt x="275937" y="290945"/>
                    <a:pt x="252846" y="436418"/>
                  </a:cubicBezTo>
                  <a:cubicBezTo>
                    <a:pt x="229755" y="581891"/>
                    <a:pt x="114877" y="727363"/>
                    <a:pt x="0" y="872836"/>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A835600D-2792-D87B-6E81-18B09D5765B6}"/>
                </a:ext>
              </a:extLst>
            </p:cNvPr>
            <p:cNvSpPr/>
            <p:nvPr/>
          </p:nvSpPr>
          <p:spPr>
            <a:xfrm>
              <a:off x="5549900" y="2947458"/>
              <a:ext cx="692150" cy="365125"/>
            </a:xfrm>
            <a:custGeom>
              <a:avLst/>
              <a:gdLst>
                <a:gd name="connsiteX0" fmla="*/ 0 w 692150"/>
                <a:gd name="connsiteY0" fmla="*/ 365125 h 365125"/>
                <a:gd name="connsiteX1" fmla="*/ 247650 w 692150"/>
                <a:gd name="connsiteY1" fmla="*/ 155575 h 365125"/>
                <a:gd name="connsiteX2" fmla="*/ 692150 w 692150"/>
                <a:gd name="connsiteY2" fmla="*/ 0 h 365125"/>
              </a:gdLst>
              <a:ahLst/>
              <a:cxnLst>
                <a:cxn ang="0">
                  <a:pos x="connsiteX0" y="connsiteY0"/>
                </a:cxn>
                <a:cxn ang="0">
                  <a:pos x="connsiteX1" y="connsiteY1"/>
                </a:cxn>
                <a:cxn ang="0">
                  <a:pos x="connsiteX2" y="connsiteY2"/>
                </a:cxn>
              </a:cxnLst>
              <a:rect l="l" t="t" r="r" b="b"/>
              <a:pathLst>
                <a:path w="692150" h="365125">
                  <a:moveTo>
                    <a:pt x="0" y="365125"/>
                  </a:moveTo>
                  <a:cubicBezTo>
                    <a:pt x="66146" y="290777"/>
                    <a:pt x="132292" y="216429"/>
                    <a:pt x="247650" y="155575"/>
                  </a:cubicBezTo>
                  <a:cubicBezTo>
                    <a:pt x="363008" y="94721"/>
                    <a:pt x="527579" y="47360"/>
                    <a:pt x="692150" y="0"/>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B447B4E7-2714-C9E1-4D0B-A5B915116DFA}"/>
                </a:ext>
              </a:extLst>
            </p:cNvPr>
            <p:cNvSpPr/>
            <p:nvPr/>
          </p:nvSpPr>
          <p:spPr>
            <a:xfrm>
              <a:off x="5369224" y="3836458"/>
              <a:ext cx="914101" cy="536252"/>
            </a:xfrm>
            <a:custGeom>
              <a:avLst/>
              <a:gdLst>
                <a:gd name="connsiteX0" fmla="*/ 914101 w 914101"/>
                <a:gd name="connsiteY0" fmla="*/ 482600 h 536252"/>
                <a:gd name="connsiteX1" fmla="*/ 545801 w 914101"/>
                <a:gd name="connsiteY1" fmla="*/ 530225 h 536252"/>
                <a:gd name="connsiteX2" fmla="*/ 72726 w 914101"/>
                <a:gd name="connsiteY2" fmla="*/ 361950 h 536252"/>
                <a:gd name="connsiteX3" fmla="*/ 9226 w 914101"/>
                <a:gd name="connsiteY3" fmla="*/ 0 h 536252"/>
              </a:gdLst>
              <a:ahLst/>
              <a:cxnLst>
                <a:cxn ang="0">
                  <a:pos x="connsiteX0" y="connsiteY0"/>
                </a:cxn>
                <a:cxn ang="0">
                  <a:pos x="connsiteX1" y="connsiteY1"/>
                </a:cxn>
                <a:cxn ang="0">
                  <a:pos x="connsiteX2" y="connsiteY2"/>
                </a:cxn>
                <a:cxn ang="0">
                  <a:pos x="connsiteX3" y="connsiteY3"/>
                </a:cxn>
              </a:cxnLst>
              <a:rect l="l" t="t" r="r" b="b"/>
              <a:pathLst>
                <a:path w="914101" h="536252">
                  <a:moveTo>
                    <a:pt x="914101" y="482600"/>
                  </a:moveTo>
                  <a:cubicBezTo>
                    <a:pt x="800065" y="516466"/>
                    <a:pt x="686030" y="550333"/>
                    <a:pt x="545801" y="530225"/>
                  </a:cubicBezTo>
                  <a:cubicBezTo>
                    <a:pt x="405572" y="510117"/>
                    <a:pt x="162155" y="450321"/>
                    <a:pt x="72726" y="361950"/>
                  </a:cubicBezTo>
                  <a:cubicBezTo>
                    <a:pt x="-16703" y="273579"/>
                    <a:pt x="-3739" y="136789"/>
                    <a:pt x="9226" y="0"/>
                  </a:cubicBezTo>
                </a:path>
              </a:pathLst>
            </a:custGeom>
            <a:noFill/>
            <a:ln w="254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28;p35">
              <a:extLst>
                <a:ext uri="{FF2B5EF4-FFF2-40B4-BE49-F238E27FC236}">
                  <a16:creationId xmlns:a16="http://schemas.microsoft.com/office/drawing/2014/main" id="{572CBB6D-29AE-A855-3F38-2CBE0F1A7F45}"/>
                </a:ext>
              </a:extLst>
            </p:cNvPr>
            <p:cNvSpPr txBox="1"/>
            <p:nvPr/>
          </p:nvSpPr>
          <p:spPr>
            <a:xfrm>
              <a:off x="5738355" y="4013381"/>
              <a:ext cx="1943200" cy="360133"/>
            </a:xfrm>
            <a:prstGeom prst="rect">
              <a:avLst/>
            </a:prstGeom>
            <a:noFill/>
            <a:ln>
              <a:noFill/>
            </a:ln>
          </p:spPr>
          <p:txBody>
            <a:bodyPr spcFirstLastPara="1" wrap="square" lIns="91433" tIns="45700" rIns="91433" bIns="45700" anchor="t" anchorCtr="0">
              <a:noAutofit/>
            </a:bodyPr>
            <a:lstStyle/>
            <a:p>
              <a:pPr algn="ctr"/>
              <a:r>
                <a:rPr lang="en" sz="2000" dirty="0">
                  <a:latin typeface="Arial"/>
                  <a:ea typeface="Arial"/>
                  <a:cs typeface="Arial"/>
                  <a:sym typeface="Arial"/>
                </a:rPr>
                <a:t>Model</a:t>
              </a:r>
              <a:endParaRPr sz="1467" dirty="0"/>
            </a:p>
          </p:txBody>
        </p:sp>
      </p:grpSp>
    </p:spTree>
    <p:extLst>
      <p:ext uri="{BB962C8B-B14F-4D97-AF65-F5344CB8AC3E}">
        <p14:creationId xmlns:p14="http://schemas.microsoft.com/office/powerpoint/2010/main" val="2026839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71338"/>
          <a:stretch/>
        </p:blipFill>
        <p:spPr>
          <a:xfrm>
            <a:off x="5792547" y="5134023"/>
            <a:ext cx="1769960" cy="1317861"/>
          </a:xfrm>
          <a:prstGeom prst="rect">
            <a:avLst/>
          </a:prstGeom>
        </p:spPr>
      </p:pic>
      <p:pic>
        <p:nvPicPr>
          <p:cNvPr id="6" name="Picture 5">
            <a:extLst>
              <a:ext uri="{FF2B5EF4-FFF2-40B4-BE49-F238E27FC236}">
                <a16:creationId xmlns:a16="http://schemas.microsoft.com/office/drawing/2014/main" id="{5A683FD4-58BE-F146-8494-5C5287634B7C}"/>
              </a:ext>
            </a:extLst>
          </p:cNvPr>
          <p:cNvPicPr>
            <a:picLocks noChangeAspect="1"/>
          </p:cNvPicPr>
          <p:nvPr/>
        </p:nvPicPr>
        <p:blipFill>
          <a:blip r:embed="rId4"/>
          <a:stretch>
            <a:fillRect/>
          </a:stretch>
        </p:blipFill>
        <p:spPr>
          <a:xfrm>
            <a:off x="8408785" y="5134023"/>
            <a:ext cx="2085837" cy="1370693"/>
          </a:xfrm>
          <a:prstGeom prst="rect">
            <a:avLst/>
          </a:prstGeom>
        </p:spPr>
      </p:pic>
      <p:pic>
        <p:nvPicPr>
          <p:cNvPr id="7" name="Picture 6">
            <a:extLst>
              <a:ext uri="{FF2B5EF4-FFF2-40B4-BE49-F238E27FC236}">
                <a16:creationId xmlns:a16="http://schemas.microsoft.com/office/drawing/2014/main" id="{1FE9C913-0BDC-3344-BA80-D1489C82E018}"/>
              </a:ext>
            </a:extLst>
          </p:cNvPr>
          <p:cNvPicPr>
            <a:picLocks noChangeAspect="1"/>
          </p:cNvPicPr>
          <p:nvPr/>
        </p:nvPicPr>
        <p:blipFill rotWithShape="1">
          <a:blip r:embed="rId5"/>
          <a:srcRect t="30727" b="33186"/>
          <a:stretch/>
        </p:blipFill>
        <p:spPr>
          <a:xfrm>
            <a:off x="2020710" y="5304489"/>
            <a:ext cx="2925559" cy="1055739"/>
          </a:xfrm>
          <a:prstGeom prst="rect">
            <a:avLst/>
          </a:prstGeom>
        </p:spPr>
      </p:pic>
      <p:pic>
        <p:nvPicPr>
          <p:cNvPr id="2" name="Picture 1">
            <a:extLst>
              <a:ext uri="{FF2B5EF4-FFF2-40B4-BE49-F238E27FC236}">
                <a16:creationId xmlns:a16="http://schemas.microsoft.com/office/drawing/2014/main" id="{60A68746-67EE-7C49-9CD2-F08F65887DB2}"/>
              </a:ext>
            </a:extLst>
          </p:cNvPr>
          <p:cNvPicPr>
            <a:picLocks noChangeAspect="1"/>
          </p:cNvPicPr>
          <p:nvPr/>
        </p:nvPicPr>
        <p:blipFill>
          <a:blip r:embed="rId6"/>
          <a:stretch>
            <a:fillRect/>
          </a:stretch>
        </p:blipFill>
        <p:spPr>
          <a:xfrm>
            <a:off x="1738627" y="786727"/>
            <a:ext cx="3517606" cy="4032879"/>
          </a:xfrm>
          <a:prstGeom prst="rect">
            <a:avLst/>
          </a:prstGeom>
        </p:spPr>
      </p:pic>
      <p:pic>
        <p:nvPicPr>
          <p:cNvPr id="9" name="Picture 8">
            <a:extLst>
              <a:ext uri="{FF2B5EF4-FFF2-40B4-BE49-F238E27FC236}">
                <a16:creationId xmlns:a16="http://schemas.microsoft.com/office/drawing/2014/main" id="{7F1136C2-4AF3-4942-9927-F94F471F2FEA}"/>
              </a:ext>
            </a:extLst>
          </p:cNvPr>
          <p:cNvPicPr>
            <a:picLocks noChangeAspect="1"/>
          </p:cNvPicPr>
          <p:nvPr/>
        </p:nvPicPr>
        <p:blipFill>
          <a:blip r:embed="rId7"/>
          <a:stretch>
            <a:fillRect/>
          </a:stretch>
        </p:blipFill>
        <p:spPr>
          <a:xfrm>
            <a:off x="6469544" y="1299017"/>
            <a:ext cx="1349283" cy="1574164"/>
          </a:xfrm>
          <a:prstGeom prst="rect">
            <a:avLst/>
          </a:prstGeom>
        </p:spPr>
      </p:pic>
      <p:pic>
        <p:nvPicPr>
          <p:cNvPr id="10" name="Picture 9">
            <a:extLst>
              <a:ext uri="{FF2B5EF4-FFF2-40B4-BE49-F238E27FC236}">
                <a16:creationId xmlns:a16="http://schemas.microsoft.com/office/drawing/2014/main" id="{85E32205-5FD9-DE4D-B54E-C8F4D07ABED9}"/>
              </a:ext>
            </a:extLst>
          </p:cNvPr>
          <p:cNvPicPr>
            <a:picLocks noChangeAspect="1"/>
          </p:cNvPicPr>
          <p:nvPr/>
        </p:nvPicPr>
        <p:blipFill>
          <a:blip r:embed="rId8"/>
          <a:stretch>
            <a:fillRect/>
          </a:stretch>
        </p:blipFill>
        <p:spPr>
          <a:xfrm>
            <a:off x="8581681" y="1310592"/>
            <a:ext cx="1349283" cy="1562589"/>
          </a:xfrm>
          <a:prstGeom prst="rect">
            <a:avLst/>
          </a:prstGeom>
        </p:spPr>
      </p:pic>
      <p:pic>
        <p:nvPicPr>
          <p:cNvPr id="11" name="Picture 10">
            <a:extLst>
              <a:ext uri="{FF2B5EF4-FFF2-40B4-BE49-F238E27FC236}">
                <a16:creationId xmlns:a16="http://schemas.microsoft.com/office/drawing/2014/main" id="{FA7136B9-9AF5-8446-B934-842F104A04A7}"/>
              </a:ext>
            </a:extLst>
          </p:cNvPr>
          <p:cNvPicPr>
            <a:picLocks noChangeAspect="1"/>
          </p:cNvPicPr>
          <p:nvPr/>
        </p:nvPicPr>
        <p:blipFill>
          <a:blip r:embed="rId9"/>
          <a:stretch>
            <a:fillRect/>
          </a:stretch>
        </p:blipFill>
        <p:spPr>
          <a:xfrm>
            <a:off x="7302230" y="3395133"/>
            <a:ext cx="1617822" cy="1373267"/>
          </a:xfrm>
          <a:prstGeom prst="rect">
            <a:avLst/>
          </a:prstGeom>
        </p:spPr>
      </p:pic>
    </p:spTree>
    <p:extLst>
      <p:ext uri="{BB962C8B-B14F-4D97-AF65-F5344CB8AC3E}">
        <p14:creationId xmlns:p14="http://schemas.microsoft.com/office/powerpoint/2010/main" val="1715907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Joe</a:t>
              </a:r>
            </a:p>
          </p:txBody>
        </p:sp>
      </p:grpSp>
      <p:pic>
        <p:nvPicPr>
          <p:cNvPr id="7" name="Picture 6" descr="A person wearing glasses&#10;&#10;Description automatically generated with low confidence">
            <a:extLst>
              <a:ext uri="{FF2B5EF4-FFF2-40B4-BE49-F238E27FC236}">
                <a16:creationId xmlns:a16="http://schemas.microsoft.com/office/drawing/2014/main" id="{65E60FD1-7F68-D4CB-1ACE-B624557CEE3C}"/>
              </a:ext>
            </a:extLst>
          </p:cNvPr>
          <p:cNvPicPr>
            <a:picLocks noChangeAspect="1"/>
          </p:cNvPicPr>
          <p:nvPr/>
        </p:nvPicPr>
        <p:blipFill>
          <a:blip r:embed="rId4"/>
          <a:stretch>
            <a:fillRect/>
          </a:stretch>
        </p:blipFill>
        <p:spPr>
          <a:xfrm>
            <a:off x="496571" y="1350066"/>
            <a:ext cx="4493050" cy="4297700"/>
          </a:xfrm>
          <a:prstGeom prst="rect">
            <a:avLst/>
          </a:prstGeom>
        </p:spPr>
      </p:pic>
    </p:spTree>
    <p:extLst>
      <p:ext uri="{BB962C8B-B14F-4D97-AF65-F5344CB8AC3E}">
        <p14:creationId xmlns:p14="http://schemas.microsoft.com/office/powerpoint/2010/main" val="76490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9C1D22-0E2A-664C-AC34-5783CF8BC8C3}"/>
              </a:ext>
            </a:extLst>
          </p:cNvPr>
          <p:cNvGrpSpPr/>
          <p:nvPr/>
        </p:nvGrpSpPr>
        <p:grpSpPr>
          <a:xfrm>
            <a:off x="4969191" y="1327386"/>
            <a:ext cx="6246631" cy="4461136"/>
            <a:chOff x="2753530" y="184935"/>
            <a:chExt cx="6246631" cy="4461136"/>
          </a:xfrm>
        </p:grpSpPr>
        <p:pic>
          <p:nvPicPr>
            <p:cNvPr id="2" name="Picture 1"/>
            <p:cNvPicPr>
              <a:picLocks noChangeAspect="1"/>
            </p:cNvPicPr>
            <p:nvPr/>
          </p:nvPicPr>
          <p:blipFill>
            <a:blip r:embed="rId3"/>
            <a:stretch>
              <a:fillRect/>
            </a:stretch>
          </p:blipFill>
          <p:spPr>
            <a:xfrm>
              <a:off x="2753530" y="184935"/>
              <a:ext cx="6246631" cy="4461136"/>
            </a:xfrm>
            <a:prstGeom prst="rect">
              <a:avLst/>
            </a:prstGeom>
          </p:spPr>
        </p:pic>
        <p:sp>
          <p:nvSpPr>
            <p:cNvPr id="3" name="TextBox 2"/>
            <p:cNvSpPr txBox="1"/>
            <p:nvPr/>
          </p:nvSpPr>
          <p:spPr>
            <a:xfrm>
              <a:off x="3390473" y="2215627"/>
              <a:ext cx="4938104" cy="1200329"/>
            </a:xfrm>
            <a:prstGeom prst="rect">
              <a:avLst/>
            </a:prstGeom>
            <a:noFill/>
          </p:spPr>
          <p:txBody>
            <a:bodyPr wrap="square" rtlCol="0">
              <a:spAutoFit/>
            </a:bodyPr>
            <a:lstStyle/>
            <a:p>
              <a:pPr algn="ctr"/>
              <a:r>
                <a:rPr lang="en-US" sz="7200" dirty="0">
                  <a:latin typeface="Marker Felt Thin" panose="02000400000000000000" pitchFamily="2" charset="77"/>
                </a:rPr>
                <a:t>Patrick</a:t>
              </a:r>
            </a:p>
          </p:txBody>
        </p:sp>
      </p:grpSp>
      <p:pic>
        <p:nvPicPr>
          <p:cNvPr id="7" name="Picture 6" descr="A person smiling for the camera&#10;&#10;Description automatically generated with medium confidence">
            <a:extLst>
              <a:ext uri="{FF2B5EF4-FFF2-40B4-BE49-F238E27FC236}">
                <a16:creationId xmlns:a16="http://schemas.microsoft.com/office/drawing/2014/main" id="{502EE65D-429B-0E6A-15A5-D7F7B6881316}"/>
              </a:ext>
            </a:extLst>
          </p:cNvPr>
          <p:cNvPicPr>
            <a:picLocks noChangeAspect="1"/>
          </p:cNvPicPr>
          <p:nvPr/>
        </p:nvPicPr>
        <p:blipFill>
          <a:blip r:embed="rId4"/>
          <a:stretch>
            <a:fillRect/>
          </a:stretch>
        </p:blipFill>
        <p:spPr>
          <a:xfrm>
            <a:off x="545357" y="1413956"/>
            <a:ext cx="4389193" cy="4389193"/>
          </a:xfrm>
          <a:prstGeom prst="rect">
            <a:avLst/>
          </a:prstGeom>
        </p:spPr>
      </p:pic>
    </p:spTree>
    <p:extLst>
      <p:ext uri="{BB962C8B-B14F-4D97-AF65-F5344CB8AC3E}">
        <p14:creationId xmlns:p14="http://schemas.microsoft.com/office/powerpoint/2010/main" val="1705665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7BE4-E7CF-C144-A4B7-915F7AF84C5A}"/>
              </a:ext>
            </a:extLst>
          </p:cNvPr>
          <p:cNvSpPr>
            <a:spLocks noGrp="1"/>
          </p:cNvSpPr>
          <p:nvPr>
            <p:ph type="title"/>
          </p:nvPr>
        </p:nvSpPr>
        <p:spPr/>
        <p:txBody>
          <a:bodyPr/>
          <a:lstStyle/>
          <a:p>
            <a:r>
              <a:rPr lang="en-US" dirty="0"/>
              <a:t>Introducing the TAs!</a:t>
            </a:r>
          </a:p>
        </p:txBody>
      </p:sp>
      <p:sp>
        <p:nvSpPr>
          <p:cNvPr id="3" name="Content Placeholder 2">
            <a:extLst>
              <a:ext uri="{FF2B5EF4-FFF2-40B4-BE49-F238E27FC236}">
                <a16:creationId xmlns:a16="http://schemas.microsoft.com/office/drawing/2014/main" id="{3BF4A486-A049-3949-B377-B0AFB2D49CE9}"/>
              </a:ext>
            </a:extLst>
          </p:cNvPr>
          <p:cNvSpPr>
            <a:spLocks noGrp="1"/>
          </p:cNvSpPr>
          <p:nvPr>
            <p:ph sz="half" idx="1"/>
          </p:nvPr>
        </p:nvSpPr>
        <p:spPr>
          <a:xfrm>
            <a:off x="1024127" y="1512277"/>
            <a:ext cx="10190720" cy="4797083"/>
          </a:xfrm>
        </p:spPr>
        <p:txBody>
          <a:bodyPr>
            <a:normAutofit/>
          </a:bodyPr>
          <a:lstStyle/>
          <a:p>
            <a:pPr algn="ctr"/>
            <a:endParaRPr lang="en-US" sz="4000" dirty="0"/>
          </a:p>
          <a:p>
            <a:pPr algn="ctr"/>
            <a:r>
              <a:rPr lang="en-US" sz="4000" dirty="0"/>
              <a:t>Rich Hanna</a:t>
            </a:r>
          </a:p>
          <a:p>
            <a:pPr algn="ctr"/>
            <a:r>
              <a:rPr lang="en-US" sz="4000" dirty="0"/>
              <a:t>Sarah Dudgeon</a:t>
            </a:r>
          </a:p>
          <a:p>
            <a:pPr algn="ctr"/>
            <a:endParaRPr lang="en-US" sz="2800" dirty="0"/>
          </a:p>
        </p:txBody>
      </p:sp>
    </p:spTree>
    <p:extLst>
      <p:ext uri="{BB962C8B-B14F-4D97-AF65-F5344CB8AC3E}">
        <p14:creationId xmlns:p14="http://schemas.microsoft.com/office/powerpoint/2010/main" val="1871513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Orientation to the Technology</a:t>
            </a:r>
          </a:p>
        </p:txBody>
      </p:sp>
    </p:spTree>
    <p:extLst>
      <p:ext uri="{BB962C8B-B14F-4D97-AF65-F5344CB8AC3E}">
        <p14:creationId xmlns:p14="http://schemas.microsoft.com/office/powerpoint/2010/main" val="872495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9BD-C2A8-1447-9397-55563AAF5767}"/>
              </a:ext>
            </a:extLst>
          </p:cNvPr>
          <p:cNvSpPr>
            <a:spLocks noGrp="1"/>
          </p:cNvSpPr>
          <p:nvPr>
            <p:ph type="title"/>
          </p:nvPr>
        </p:nvSpPr>
        <p:spPr/>
        <p:txBody>
          <a:bodyPr/>
          <a:lstStyle/>
          <a:p>
            <a:r>
              <a:rPr lang="en-US" dirty="0"/>
              <a:t>Main session   vs   Breakout rooms</a:t>
            </a:r>
          </a:p>
        </p:txBody>
      </p:sp>
      <p:pic>
        <p:nvPicPr>
          <p:cNvPr id="5" name="Picture 4" descr="Zoom | PortfolioSolutions">
            <a:extLst>
              <a:ext uri="{FF2B5EF4-FFF2-40B4-BE49-F238E27FC236}">
                <a16:creationId xmlns:a16="http://schemas.microsoft.com/office/drawing/2014/main" id="{6B065899-7863-5C48-8528-79CCC148019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2304487" y="1827307"/>
            <a:ext cx="2068033" cy="2688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Zoom | PortfolioSolutions">
            <a:extLst>
              <a:ext uri="{FF2B5EF4-FFF2-40B4-BE49-F238E27FC236}">
                <a16:creationId xmlns:a16="http://schemas.microsoft.com/office/drawing/2014/main" id="{4F3515C7-4F6E-3346-B83D-C7C424D5FC6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Zoom | PortfolioSolutions">
            <a:extLst>
              <a:ext uri="{FF2B5EF4-FFF2-40B4-BE49-F238E27FC236}">
                <a16:creationId xmlns:a16="http://schemas.microsoft.com/office/drawing/2014/main" id="{70066F5F-058F-F045-BB20-2FEA4E4001DA}"/>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Zoom | PortfolioSolutions">
            <a:extLst>
              <a:ext uri="{FF2B5EF4-FFF2-40B4-BE49-F238E27FC236}">
                <a16:creationId xmlns:a16="http://schemas.microsoft.com/office/drawing/2014/main" id="{808E43EE-7197-5C45-A15E-E27DAE29F34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18273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Zoom | PortfolioSolutions">
            <a:extLst>
              <a:ext uri="{FF2B5EF4-FFF2-40B4-BE49-F238E27FC236}">
                <a16:creationId xmlns:a16="http://schemas.microsoft.com/office/drawing/2014/main" id="{DDAFEE1A-0200-F04A-9C5E-1BF5034C318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Zoom | PortfolioSolutions">
            <a:extLst>
              <a:ext uri="{FF2B5EF4-FFF2-40B4-BE49-F238E27FC236}">
                <a16:creationId xmlns:a16="http://schemas.microsoft.com/office/drawing/2014/main" id="{AB617DFE-ABDF-BF43-9215-D2A9CA0719F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Zoom | PortfolioSolutions">
            <a:extLst>
              <a:ext uri="{FF2B5EF4-FFF2-40B4-BE49-F238E27FC236}">
                <a16:creationId xmlns:a16="http://schemas.microsoft.com/office/drawing/2014/main" id="{91435B54-0B03-9243-8521-C9E7A2859E5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271715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Zoom | PortfolioSolutions">
            <a:extLst>
              <a:ext uri="{FF2B5EF4-FFF2-40B4-BE49-F238E27FC236}">
                <a16:creationId xmlns:a16="http://schemas.microsoft.com/office/drawing/2014/main" id="{324A5CB9-3F70-9149-B09C-DAE39640B30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984099"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Zoom | PortfolioSolutions">
            <a:extLst>
              <a:ext uri="{FF2B5EF4-FFF2-40B4-BE49-F238E27FC236}">
                <a16:creationId xmlns:a16="http://schemas.microsoft.com/office/drawing/2014/main" id="{7047A5FC-EEF8-1744-9BE8-6BDDC4763BC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7673443" y="3607007"/>
            <a:ext cx="689344" cy="8961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Zoom | PortfolioSolutions">
            <a:extLst>
              <a:ext uri="{FF2B5EF4-FFF2-40B4-BE49-F238E27FC236}">
                <a16:creationId xmlns:a16="http://schemas.microsoft.com/office/drawing/2014/main" id="{64B9913F-D0A2-9F40-956E-A39E207B3D7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8362787" y="3607007"/>
            <a:ext cx="689344" cy="89614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7DC7652-63E1-794E-951E-6FC0A89975BF}"/>
              </a:ext>
            </a:extLst>
          </p:cNvPr>
          <p:cNvSpPr txBox="1"/>
          <p:nvPr/>
        </p:nvSpPr>
        <p:spPr>
          <a:xfrm>
            <a:off x="1430215" y="4630615"/>
            <a:ext cx="3997570" cy="1938992"/>
          </a:xfrm>
          <a:prstGeom prst="rect">
            <a:avLst/>
          </a:prstGeom>
          <a:noFill/>
        </p:spPr>
        <p:txBody>
          <a:bodyPr wrap="square" rtlCol="0">
            <a:spAutoFit/>
          </a:bodyPr>
          <a:lstStyle/>
          <a:p>
            <a:pPr algn="ctr"/>
            <a:r>
              <a:rPr lang="en-US" sz="3600" b="1" dirty="0"/>
              <a:t>Webinar-style</a:t>
            </a:r>
          </a:p>
          <a:p>
            <a:pPr algn="ctr"/>
            <a:r>
              <a:rPr lang="en-US" sz="2800" dirty="0"/>
              <a:t>100+ participants</a:t>
            </a:r>
          </a:p>
          <a:p>
            <a:pPr algn="ctr"/>
            <a:r>
              <a:rPr lang="en-US" sz="2800" dirty="0"/>
              <a:t>Mic off</a:t>
            </a:r>
          </a:p>
          <a:p>
            <a:pPr algn="ctr"/>
            <a:r>
              <a:rPr lang="en-US" sz="2800" dirty="0"/>
              <a:t>Camera off</a:t>
            </a:r>
          </a:p>
        </p:txBody>
      </p:sp>
      <p:sp>
        <p:nvSpPr>
          <p:cNvPr id="25" name="TextBox 24">
            <a:extLst>
              <a:ext uri="{FF2B5EF4-FFF2-40B4-BE49-F238E27FC236}">
                <a16:creationId xmlns:a16="http://schemas.microsoft.com/office/drawing/2014/main" id="{0DAE76AC-FEC9-A44C-98B8-718BEFF73763}"/>
              </a:ext>
            </a:extLst>
          </p:cNvPr>
          <p:cNvSpPr txBox="1"/>
          <p:nvPr/>
        </p:nvSpPr>
        <p:spPr>
          <a:xfrm>
            <a:off x="6019330" y="4630615"/>
            <a:ext cx="3997570" cy="2369880"/>
          </a:xfrm>
          <a:prstGeom prst="rect">
            <a:avLst/>
          </a:prstGeom>
          <a:noFill/>
        </p:spPr>
        <p:txBody>
          <a:bodyPr wrap="square" rtlCol="0">
            <a:spAutoFit/>
          </a:bodyPr>
          <a:lstStyle/>
          <a:p>
            <a:pPr algn="ctr"/>
            <a:r>
              <a:rPr lang="en-US" sz="3600" b="1" dirty="0"/>
              <a:t>Meeting-style</a:t>
            </a:r>
          </a:p>
          <a:p>
            <a:pPr algn="ctr"/>
            <a:r>
              <a:rPr lang="en-US" sz="2800" dirty="0"/>
              <a:t>10-15 participants / room</a:t>
            </a:r>
          </a:p>
          <a:p>
            <a:pPr algn="ctr"/>
            <a:r>
              <a:rPr lang="en-US" sz="2800" dirty="0"/>
              <a:t>Mic on</a:t>
            </a:r>
          </a:p>
          <a:p>
            <a:pPr algn="ctr"/>
            <a:r>
              <a:rPr lang="en-US" sz="2800" dirty="0"/>
              <a:t>Camera optional</a:t>
            </a:r>
          </a:p>
          <a:p>
            <a:pPr algn="ctr"/>
            <a:endParaRPr lang="en-US" sz="2800" dirty="0"/>
          </a:p>
        </p:txBody>
      </p:sp>
    </p:spTree>
    <p:extLst>
      <p:ext uri="{BB962C8B-B14F-4D97-AF65-F5344CB8AC3E}">
        <p14:creationId xmlns:p14="http://schemas.microsoft.com/office/powerpoint/2010/main" val="3448744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49EF-A848-A344-BF5C-A414D349F55F}"/>
              </a:ext>
            </a:extLst>
          </p:cNvPr>
          <p:cNvPicPr>
            <a:picLocks noChangeAspect="1"/>
          </p:cNvPicPr>
          <p:nvPr/>
        </p:nvPicPr>
        <p:blipFill>
          <a:blip r:embed="rId3"/>
          <a:stretch>
            <a:fillRect/>
          </a:stretch>
        </p:blipFill>
        <p:spPr>
          <a:xfrm>
            <a:off x="761998" y="459018"/>
            <a:ext cx="8286848" cy="5847997"/>
          </a:xfrm>
          <a:prstGeom prst="rect">
            <a:avLst/>
          </a:prstGeom>
        </p:spPr>
      </p:pic>
      <p:pic>
        <p:nvPicPr>
          <p:cNvPr id="3" name="Picture 2">
            <a:extLst>
              <a:ext uri="{FF2B5EF4-FFF2-40B4-BE49-F238E27FC236}">
                <a16:creationId xmlns:a16="http://schemas.microsoft.com/office/drawing/2014/main" id="{6748D143-5688-9541-8BC0-CA88A2131A7D}"/>
              </a:ext>
            </a:extLst>
          </p:cNvPr>
          <p:cNvPicPr>
            <a:picLocks noChangeAspect="1"/>
          </p:cNvPicPr>
          <p:nvPr/>
        </p:nvPicPr>
        <p:blipFill>
          <a:blip r:embed="rId4"/>
          <a:stretch>
            <a:fillRect/>
          </a:stretch>
        </p:blipFill>
        <p:spPr>
          <a:xfrm>
            <a:off x="8484576" y="550985"/>
            <a:ext cx="2888699" cy="3310792"/>
          </a:xfrm>
          <a:prstGeom prst="rect">
            <a:avLst/>
          </a:prstGeom>
        </p:spPr>
      </p:pic>
      <p:pic>
        <p:nvPicPr>
          <p:cNvPr id="4" name="Picture 3">
            <a:extLst>
              <a:ext uri="{FF2B5EF4-FFF2-40B4-BE49-F238E27FC236}">
                <a16:creationId xmlns:a16="http://schemas.microsoft.com/office/drawing/2014/main" id="{4D7D85C7-73DC-FE48-95B1-D5E041D7D15D}"/>
              </a:ext>
            </a:extLst>
          </p:cNvPr>
          <p:cNvPicPr>
            <a:picLocks noChangeAspect="1"/>
          </p:cNvPicPr>
          <p:nvPr/>
        </p:nvPicPr>
        <p:blipFill>
          <a:blip r:embed="rId5"/>
          <a:stretch>
            <a:fillRect/>
          </a:stretch>
        </p:blipFill>
        <p:spPr>
          <a:xfrm>
            <a:off x="8330042" y="3340096"/>
            <a:ext cx="3183375" cy="2998449"/>
          </a:xfrm>
          <a:prstGeom prst="rect">
            <a:avLst/>
          </a:prstGeom>
        </p:spPr>
      </p:pic>
      <p:pic>
        <p:nvPicPr>
          <p:cNvPr id="2" name="Picture 1">
            <a:extLst>
              <a:ext uri="{FF2B5EF4-FFF2-40B4-BE49-F238E27FC236}">
                <a16:creationId xmlns:a16="http://schemas.microsoft.com/office/drawing/2014/main" id="{4553EA14-61B0-0F53-0D1E-BAE8890D44E5}"/>
              </a:ext>
            </a:extLst>
          </p:cNvPr>
          <p:cNvPicPr>
            <a:picLocks noChangeAspect="1"/>
          </p:cNvPicPr>
          <p:nvPr/>
        </p:nvPicPr>
        <p:blipFill>
          <a:blip r:embed="rId6"/>
          <a:stretch>
            <a:fillRect/>
          </a:stretch>
        </p:blipFill>
        <p:spPr>
          <a:xfrm>
            <a:off x="1135155" y="1089958"/>
            <a:ext cx="7538197" cy="4226715"/>
          </a:xfrm>
          <a:prstGeom prst="rect">
            <a:avLst/>
          </a:prstGeom>
        </p:spPr>
      </p:pic>
    </p:spTree>
    <p:extLst>
      <p:ext uri="{BB962C8B-B14F-4D97-AF65-F5344CB8AC3E}">
        <p14:creationId xmlns:p14="http://schemas.microsoft.com/office/powerpoint/2010/main" val="244872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12594</TotalTime>
  <Words>1232</Words>
  <Application>Microsoft Macintosh PowerPoint</Application>
  <PresentationFormat>Widescreen</PresentationFormat>
  <Paragraphs>113</Paragraphs>
  <Slides>20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Marker Felt Thin</vt:lpstr>
      <vt:lpstr>Tw Cen MT</vt:lpstr>
      <vt:lpstr>Tw Cen MT Condensed</vt:lpstr>
      <vt:lpstr>Wingdings 3</vt:lpstr>
      <vt:lpstr>Integral</vt:lpstr>
      <vt:lpstr>Welcome to R/Medicine 101: Intro to R for Clinical Data</vt:lpstr>
      <vt:lpstr>PowerPoint Presentation</vt:lpstr>
      <vt:lpstr>PowerPoint Presentation</vt:lpstr>
      <vt:lpstr>PowerPoint Presentation</vt:lpstr>
      <vt:lpstr>PowerPoint Presentation</vt:lpstr>
      <vt:lpstr>Introducing the TAs!</vt:lpstr>
      <vt:lpstr>Orientation to the Technology</vt:lpstr>
      <vt:lpstr>Main session   vs   Breakout rooms</vt:lpstr>
      <vt:lpstr>PowerPoint Presentation</vt:lpstr>
      <vt:lpstr>Non-verbal feedback</vt:lpstr>
      <vt:lpstr>Chat window</vt:lpstr>
      <vt:lpstr>Your Turn #1</vt:lpstr>
      <vt:lpstr>Orientation to the Course</vt:lpstr>
      <vt:lpstr>The Data Analysis Pipeline</vt:lpstr>
      <vt:lpstr>Lecture slides</vt:lpstr>
      <vt:lpstr>Timed interactive coding exercises</vt:lpstr>
      <vt:lpstr>Code of Conduct</vt:lpstr>
      <vt:lpstr>Your Turn #2</vt:lpstr>
      <vt:lpstr>PowerPoint Presentation</vt:lpstr>
      <vt:lpstr>The Data Analysis Pipeline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Kadauke, Stephan</cp:lastModifiedBy>
  <cp:revision>600</cp:revision>
  <cp:lastPrinted>2019-02-19T22:36:37Z</cp:lastPrinted>
  <dcterms:created xsi:type="dcterms:W3CDTF">2018-02-01T22:00:01Z</dcterms:created>
  <dcterms:modified xsi:type="dcterms:W3CDTF">2022-08-23T18:45:08Z</dcterms:modified>
</cp:coreProperties>
</file>